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7" r:id="rId4"/>
    <p:sldId id="262" r:id="rId5"/>
    <p:sldId id="264" r:id="rId6"/>
    <p:sldId id="269" r:id="rId7"/>
    <p:sldId id="270" r:id="rId8"/>
    <p:sldId id="287" r:id="rId9"/>
    <p:sldId id="268" r:id="rId10"/>
    <p:sldId id="283" r:id="rId11"/>
    <p:sldId id="272" r:id="rId12"/>
    <p:sldId id="281" r:id="rId13"/>
    <p:sldId id="282" r:id="rId14"/>
    <p:sldId id="284" r:id="rId15"/>
    <p:sldId id="286" r:id="rId16"/>
    <p:sldId id="288" r:id="rId17"/>
    <p:sldId id="289" r:id="rId18"/>
    <p:sldId id="291" r:id="rId19"/>
    <p:sldId id="292" r:id="rId20"/>
    <p:sldId id="293" r:id="rId21"/>
    <p:sldId id="305" r:id="rId22"/>
    <p:sldId id="306" r:id="rId23"/>
    <p:sldId id="317" r:id="rId24"/>
    <p:sldId id="307" r:id="rId25"/>
    <p:sldId id="308" r:id="rId26"/>
    <p:sldId id="318" r:id="rId27"/>
    <p:sldId id="309" r:id="rId28"/>
    <p:sldId id="311" r:id="rId29"/>
    <p:sldId id="310" r:id="rId30"/>
    <p:sldId id="315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6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0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8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5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0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0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0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43119-22C3-409D-9579-BF77EA4D0D6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4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3342" y="726141"/>
            <a:ext cx="10112188" cy="1581204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6778" y="1100495"/>
            <a:ext cx="8645315" cy="817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4400" b="1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 PHÂN HOÁ ĐA DẠNG CỦA THIÊN NHIÊN</a:t>
            </a:r>
            <a:endParaRPr lang="en-US" sz="4400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259" y="820270"/>
            <a:ext cx="9843247" cy="13716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91" y="1431674"/>
            <a:ext cx="5792651" cy="381267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574484" y="2303240"/>
            <a:ext cx="4961965" cy="2124635"/>
            <a:chOff x="510988" y="2097741"/>
            <a:chExt cx="4961965" cy="2124635"/>
          </a:xfrm>
        </p:grpSpPr>
        <p:sp>
          <p:nvSpPr>
            <p:cNvPr id="2" name="Rectangle 1"/>
            <p:cNvSpPr/>
            <p:nvPr/>
          </p:nvSpPr>
          <p:spPr>
            <a:xfrm>
              <a:off x="510988" y="2097741"/>
              <a:ext cx="4961965" cy="2124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5801" y="2211667"/>
              <a:ext cx="450924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Tại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sao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có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2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đến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3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tháng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có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nhiệt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d</a:t>
              </a:r>
              <a:r>
                <a:rPr lang="vi-VN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ư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ới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18°C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còn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Nam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thì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không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09482" y="208599"/>
            <a:ext cx="872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EM LÀ CHUYÊN GIA KHÍ HẬU…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54" y="5440769"/>
            <a:ext cx="1403110" cy="1403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08" y="5454890"/>
            <a:ext cx="1403110" cy="1403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570" y="5469011"/>
            <a:ext cx="1403110" cy="1403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232" y="5483132"/>
            <a:ext cx="1403110" cy="1403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94" y="5497253"/>
            <a:ext cx="1403110" cy="1403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556" y="5457586"/>
            <a:ext cx="1403110" cy="1403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72" y="5483132"/>
            <a:ext cx="1403110" cy="14031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734" y="5497253"/>
            <a:ext cx="1403110" cy="14031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396" y="5511374"/>
            <a:ext cx="1403110" cy="14031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58" y="5525495"/>
            <a:ext cx="1403110" cy="1403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7" y="281317"/>
            <a:ext cx="1906451" cy="17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058" y="67235"/>
            <a:ext cx="597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THIÊN NHIÊN PHÂN HOÁ ĐA DẠNG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0415" y="964142"/>
            <a:ext cx="3095065" cy="1147482"/>
            <a:chOff x="4273923" y="2662518"/>
            <a:chExt cx="3095065" cy="1147482"/>
          </a:xfrm>
        </p:grpSpPr>
        <p:sp>
          <p:nvSpPr>
            <p:cNvPr id="7" name="Rounded Rectangle 6"/>
            <p:cNvSpPr/>
            <p:nvPr/>
          </p:nvSpPr>
          <p:spPr>
            <a:xfrm>
              <a:off x="4464424" y="2976282"/>
              <a:ext cx="2904564" cy="833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 HOÁ ĐÔNG - TÂY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273923" y="2662518"/>
              <a:ext cx="632012" cy="61856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052834" y="2386651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thềm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địa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6998" y="2886717"/>
            <a:ext cx="2066591" cy="554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998" y="3450230"/>
            <a:ext cx="60960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6421" y="4947566"/>
            <a:ext cx="6641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6421" y="3927142"/>
            <a:ext cx="6096000" cy="5541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6421" y="4404054"/>
            <a:ext cx="6096000" cy="5541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338879" y="1095702"/>
            <a:ext cx="0" cy="5474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580" y="964142"/>
            <a:ext cx="3995913" cy="571095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029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0415" y="964142"/>
            <a:ext cx="3095065" cy="1147482"/>
            <a:chOff x="4273923" y="2662518"/>
            <a:chExt cx="3095065" cy="1147482"/>
          </a:xfrm>
        </p:grpSpPr>
        <p:sp>
          <p:nvSpPr>
            <p:cNvPr id="5" name="Rounded Rectangle 4"/>
            <p:cNvSpPr/>
            <p:nvPr/>
          </p:nvSpPr>
          <p:spPr>
            <a:xfrm>
              <a:off x="4464424" y="2976282"/>
              <a:ext cx="2904564" cy="833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 HOÁ ĐÔNG - TÂY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273923" y="2662518"/>
              <a:ext cx="632012" cy="61856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60058" y="67235"/>
            <a:ext cx="597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THIÊN NHIÊN PHÂN HOÁ ĐA DẠNG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46849" y="2011160"/>
            <a:ext cx="2416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345" y="2603351"/>
            <a:ext cx="6503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*ĐB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289" y="3473702"/>
            <a:ext cx="6456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*ĐB Nam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ệ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rạch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chằng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chịt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289" y="4304699"/>
            <a:ext cx="64578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ĐB ven biển miền Trung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HST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đầm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phám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mặn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…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580" y="964142"/>
            <a:ext cx="3995913" cy="5710956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7338879" y="1095702"/>
            <a:ext cx="0" cy="5474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14982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0415" y="964142"/>
            <a:ext cx="3095065" cy="1147482"/>
            <a:chOff x="4273923" y="2662518"/>
            <a:chExt cx="3095065" cy="1147482"/>
          </a:xfrm>
        </p:grpSpPr>
        <p:sp>
          <p:nvSpPr>
            <p:cNvPr id="5" name="Rounded Rectangle 4"/>
            <p:cNvSpPr/>
            <p:nvPr/>
          </p:nvSpPr>
          <p:spPr>
            <a:xfrm>
              <a:off x="4464424" y="2976282"/>
              <a:ext cx="2904564" cy="833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 HOÁ ĐÔNG - TÂY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273923" y="2662518"/>
              <a:ext cx="632012" cy="61856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60058" y="67235"/>
            <a:ext cx="597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THIÊN NHIÊN PHÂN HOÁ ĐA DẠNG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30658" y="2037674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617" y="2578289"/>
            <a:ext cx="6627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616" y="4238166"/>
            <a:ext cx="6627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nơi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khô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580" y="964142"/>
            <a:ext cx="3995913" cy="5710956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7338879" y="1095702"/>
            <a:ext cx="0" cy="5474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830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FD24D341-8695-4E1B-9FF4-FB8FB2D52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5469" y="1855098"/>
            <a:ext cx="243391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Sự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Sơn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Tây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Sơn</a:t>
            </a:r>
            <a:endParaRPr lang="en-US" altLang="en-US" sz="36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11151" y="147918"/>
            <a:ext cx="4329953" cy="6673199"/>
            <a:chOff x="7511151" y="147918"/>
            <a:chExt cx="4329953" cy="6673199"/>
          </a:xfrm>
        </p:grpSpPr>
        <p:sp>
          <p:nvSpPr>
            <p:cNvPr id="27" name="Rectangle 26"/>
            <p:cNvSpPr/>
            <p:nvPr/>
          </p:nvSpPr>
          <p:spPr>
            <a:xfrm>
              <a:off x="7511151" y="147918"/>
              <a:ext cx="4329953" cy="611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1CA8D82E-84E7-493D-8694-E8CBF21F4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6361" y="6236342"/>
              <a:ext cx="306787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FF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thu</a:t>
              </a: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-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đông</a:t>
              </a:r>
              <a:endParaRPr lang="en-US" altLang="en-US" sz="3200" b="1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6083" y="256567"/>
              <a:ext cx="4107983" cy="587112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443753" y="147918"/>
            <a:ext cx="4329953" cy="6710082"/>
            <a:chOff x="443753" y="147918"/>
            <a:chExt cx="4329953" cy="6710082"/>
          </a:xfrm>
        </p:grpSpPr>
        <p:sp>
          <p:nvSpPr>
            <p:cNvPr id="26" name="Rectangle 25"/>
            <p:cNvSpPr/>
            <p:nvPr/>
          </p:nvSpPr>
          <p:spPr>
            <a:xfrm>
              <a:off x="443753" y="147918"/>
              <a:ext cx="4329953" cy="611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4C3976CC-E6DF-4058-9CD3-249520450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4446" y="6273225"/>
              <a:ext cx="231589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FF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hạ</a:t>
              </a:r>
              <a:endParaRPr lang="en-US" altLang="en-US" sz="3200" b="1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792" y="256567"/>
              <a:ext cx="4107983" cy="587112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pic>
        <p:nvPicPr>
          <p:cNvPr id="29" name="Picture 28" descr="ag00434_">
            <a:extLst>
              <a:ext uri="{FF2B5EF4-FFF2-40B4-BE49-F238E27FC236}">
                <a16:creationId xmlns:a16="http://schemas.microsoft.com/office/drawing/2014/main" id="{29172DC9-73CF-4F2A-B6C1-35DBA98FFD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63" y="3107785"/>
            <a:ext cx="7540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ag00434_">
            <a:extLst>
              <a:ext uri="{FF2B5EF4-FFF2-40B4-BE49-F238E27FC236}">
                <a16:creationId xmlns:a16="http://schemas.microsoft.com/office/drawing/2014/main" id="{16E69CF4-100B-4844-B012-B995741B8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66" y="3747789"/>
            <a:ext cx="7540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ag00433_">
            <a:extLst>
              <a:ext uri="{FF2B5EF4-FFF2-40B4-BE49-F238E27FC236}">
                <a16:creationId xmlns:a16="http://schemas.microsoft.com/office/drawing/2014/main" id="{042CC61E-1EA0-4541-919C-8F8DE79D1C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89" y="2531522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 descr="ag00433_">
            <a:extLst>
              <a:ext uri="{FF2B5EF4-FFF2-40B4-BE49-F238E27FC236}">
                <a16:creationId xmlns:a16="http://schemas.microsoft.com/office/drawing/2014/main" id="{2AD9B769-FC27-4B44-B651-53C1639D4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08" y="3064922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ag00433_">
            <a:extLst>
              <a:ext uri="{FF2B5EF4-FFF2-40B4-BE49-F238E27FC236}">
                <a16:creationId xmlns:a16="http://schemas.microsoft.com/office/drawing/2014/main" id="{E0DF3231-C31E-444C-97D6-50BFEFEAE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09" y="3550938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ag00434_">
            <a:extLst>
              <a:ext uri="{FF2B5EF4-FFF2-40B4-BE49-F238E27FC236}">
                <a16:creationId xmlns:a16="http://schemas.microsoft.com/office/drawing/2014/main" id="{F7554085-EDB2-43D4-8F49-49D39ECEC7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23" y="2531522"/>
            <a:ext cx="7540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ag00434_">
            <a:extLst>
              <a:ext uri="{FF2B5EF4-FFF2-40B4-BE49-F238E27FC236}">
                <a16:creationId xmlns:a16="http://schemas.microsoft.com/office/drawing/2014/main" id="{8674AB38-6E89-41D3-AB94-307C48F267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204" y="3369964"/>
            <a:ext cx="754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9" descr="ag00433_">
            <a:extLst>
              <a:ext uri="{FF2B5EF4-FFF2-40B4-BE49-F238E27FC236}">
                <a16:creationId xmlns:a16="http://schemas.microsoft.com/office/drawing/2014/main" id="{6B1B3236-436F-4F92-8C26-2DBC0F8A37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876" y="2981786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ag00433_">
            <a:extLst>
              <a:ext uri="{FF2B5EF4-FFF2-40B4-BE49-F238E27FC236}">
                <a16:creationId xmlns:a16="http://schemas.microsoft.com/office/drawing/2014/main" id="{40FBACDC-CD02-4A38-AEB4-7727BFB7B1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79" y="3432050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058" y="67235"/>
            <a:ext cx="597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THIÊN NHIÊN PHÂN HOÁ ĐA DẠNG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GIÁO ÁN 12\New folder\phân hoá theo độ ca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8" y="1035424"/>
            <a:ext cx="4918060" cy="567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881" y="1914524"/>
            <a:ext cx="2628900" cy="17430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804212" y="1169894"/>
            <a:ext cx="360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mùa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574" y="1914524"/>
            <a:ext cx="2628900" cy="17430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75548" y="3672697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7241" y="3697939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tràm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5548" y="6176057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phù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sa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7241" y="6095997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feralit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406" y="4352922"/>
            <a:ext cx="2619375" cy="17430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574" y="4352922"/>
            <a:ext cx="2628900" cy="17526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29754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058" y="67235"/>
            <a:ext cx="597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THIÊN NHIÊN PHÂN HOÁ ĐA DẠNG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GIÁO ÁN 12\New folder\phân hoá theo độ ca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8" y="1035424"/>
            <a:ext cx="4918060" cy="56746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04212" y="1169894"/>
            <a:ext cx="448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5548" y="3767723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Báo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Gấm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7241" y="3792965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Bò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Tót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5548" y="6153196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Chim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di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17917" y="6153196"/>
            <a:ext cx="2606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lá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48" y="1905208"/>
            <a:ext cx="2573669" cy="172623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690" y="1940753"/>
            <a:ext cx="2628344" cy="16948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690" y="4306471"/>
            <a:ext cx="2628344" cy="17430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548" y="4306472"/>
            <a:ext cx="2573670" cy="17430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4811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058" y="67235"/>
            <a:ext cx="597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THIÊN NHIÊN PHÂN HOÁ ĐA DẠNG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GIÁO ÁN 12\New folder\phân hoá theo độ ca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8" y="1035424"/>
            <a:ext cx="4918060" cy="56746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04212" y="1169894"/>
            <a:ext cx="448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7487" y="6195602"/>
            <a:ext cx="221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Sa Pa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1079" y="3705488"/>
            <a:ext cx="17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Sa Pa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17917" y="6153196"/>
            <a:ext cx="2606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sam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00" y="1832844"/>
            <a:ext cx="2729725" cy="18302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000" y="4305346"/>
            <a:ext cx="2729725" cy="18478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535" y="4322336"/>
            <a:ext cx="2712665" cy="18478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174535" y="3765506"/>
            <a:ext cx="249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Đỗ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Quyên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4535" y="1832844"/>
            <a:ext cx="2712665" cy="184785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43643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8153" y="185398"/>
            <a:ext cx="383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MỞ RỘNG KIẾN THỨC….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06735" y="1151576"/>
            <a:ext cx="5693654" cy="1780411"/>
            <a:chOff x="506735" y="1151576"/>
            <a:chExt cx="5693654" cy="1780411"/>
          </a:xfrm>
        </p:grpSpPr>
        <p:sp>
          <p:nvSpPr>
            <p:cNvPr id="15" name="Rectangle 14"/>
            <p:cNvSpPr/>
            <p:nvPr/>
          </p:nvSpPr>
          <p:spPr>
            <a:xfrm>
              <a:off x="506735" y="1151576"/>
              <a:ext cx="5693654" cy="1780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95428" y="1410402"/>
              <a:ext cx="4990163" cy="127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200"/>
                </a:spcBef>
              </a:pP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3600" b="1" i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4247" y="4317024"/>
            <a:ext cx="4952942" cy="2317780"/>
            <a:chOff x="7064247" y="4317024"/>
            <a:chExt cx="4952942" cy="23177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4247" y="4317024"/>
              <a:ext cx="3582242" cy="231778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646489" y="5217888"/>
              <a:ext cx="1370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Nhiệt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đới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gió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mùa</a:t>
              </a:r>
              <a:endPara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88230" y="2409305"/>
            <a:ext cx="5268760" cy="2225212"/>
            <a:chOff x="6288230" y="2409305"/>
            <a:chExt cx="5268760" cy="22252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4749" y="2409305"/>
              <a:ext cx="3582241" cy="222521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288230" y="2829413"/>
              <a:ext cx="161235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Cận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nhiệt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đới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gió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trên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núi</a:t>
              </a:r>
              <a:endPara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31654" y="409017"/>
            <a:ext cx="5191406" cy="2317780"/>
            <a:chOff x="6731654" y="409017"/>
            <a:chExt cx="5191406" cy="23177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1654" y="409017"/>
              <a:ext cx="3582241" cy="231778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0313895" y="656787"/>
              <a:ext cx="1609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Ôn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đới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gió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trên</a:t>
              </a:r>
              <a:r>
                <a:rPr lang="en-US" sz="28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núi</a:t>
              </a:r>
              <a:endPara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20415" y="3251834"/>
            <a:ext cx="5693654" cy="32162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8802" y="3521910"/>
            <a:ext cx="49968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KH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5843" y="4137049"/>
            <a:ext cx="5350327" cy="9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Càng lên cao nhiệt độ càng giảm (cứ lên cao 100 m nhiệt độ giảm 0,6</a:t>
            </a:r>
            <a:r>
              <a:rPr lang="vi-VN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C). 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843" y="5187751"/>
            <a:ext cx="535032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Càng lên cao độ ẩm và lượng mưa càng tăng, đến một giới hạn nào đó bắt đầu giảm.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6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61113" y="2934874"/>
            <a:ext cx="7113494" cy="201705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43488" y="3476224"/>
            <a:ext cx="6529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CÁC MIỀN ĐỊA LÍ TỰ NHIÊN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43488" y="3282790"/>
            <a:ext cx="6529308" cy="13716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927332"/>
            <a:ext cx="12344400" cy="9306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2950" y="254109"/>
            <a:ext cx="41745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NỘI DUNG BÀI HỌC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4233" t="-235" r="32516" b="235"/>
          <a:stretch/>
        </p:blipFill>
        <p:spPr>
          <a:xfrm>
            <a:off x="222782" y="765361"/>
            <a:ext cx="2274772" cy="5130875"/>
          </a:xfrm>
          <a:custGeom>
            <a:avLst/>
            <a:gdLst>
              <a:gd name="connsiteX0" fmla="*/ 0 w 2274772"/>
              <a:gd name="connsiteY0" fmla="*/ 0 h 5130875"/>
              <a:gd name="connsiteX1" fmla="*/ 2274772 w 2274772"/>
              <a:gd name="connsiteY1" fmla="*/ 0 h 5130875"/>
              <a:gd name="connsiteX2" fmla="*/ 2274772 w 2274772"/>
              <a:gd name="connsiteY2" fmla="*/ 5130875 h 5130875"/>
              <a:gd name="connsiteX3" fmla="*/ 0 w 2274772"/>
              <a:gd name="connsiteY3" fmla="*/ 5130875 h 513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772" h="5130875">
                <a:moveTo>
                  <a:pt x="0" y="0"/>
                </a:moveTo>
                <a:lnTo>
                  <a:pt x="2274772" y="0"/>
                </a:lnTo>
                <a:lnTo>
                  <a:pt x="2274772" y="5130875"/>
                </a:lnTo>
                <a:lnTo>
                  <a:pt x="0" y="5130875"/>
                </a:lnTo>
                <a:close/>
              </a:path>
            </a:pathLst>
          </a:cu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7484" t="-235" r="-736" b="235"/>
          <a:stretch/>
        </p:blipFill>
        <p:spPr>
          <a:xfrm>
            <a:off x="2607290" y="310858"/>
            <a:ext cx="2274773" cy="5130875"/>
          </a:xfrm>
          <a:custGeom>
            <a:avLst/>
            <a:gdLst>
              <a:gd name="connsiteX0" fmla="*/ 0 w 2274773"/>
              <a:gd name="connsiteY0" fmla="*/ 0 h 5130875"/>
              <a:gd name="connsiteX1" fmla="*/ 2274773 w 2274773"/>
              <a:gd name="connsiteY1" fmla="*/ 0 h 5130875"/>
              <a:gd name="connsiteX2" fmla="*/ 2274773 w 2274773"/>
              <a:gd name="connsiteY2" fmla="*/ 5130875 h 5130875"/>
              <a:gd name="connsiteX3" fmla="*/ 0 w 2274773"/>
              <a:gd name="connsiteY3" fmla="*/ 5130875 h 513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773" h="5130875">
                <a:moveTo>
                  <a:pt x="0" y="0"/>
                </a:moveTo>
                <a:lnTo>
                  <a:pt x="2274773" y="0"/>
                </a:lnTo>
                <a:lnTo>
                  <a:pt x="2274773" y="5130875"/>
                </a:lnTo>
                <a:lnTo>
                  <a:pt x="0" y="5130875"/>
                </a:lnTo>
                <a:close/>
              </a:path>
            </a:pathLst>
          </a:cu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5204012" y="1655826"/>
            <a:ext cx="6596949" cy="967374"/>
            <a:chOff x="5204012" y="1655826"/>
            <a:chExt cx="6596949" cy="967374"/>
          </a:xfrm>
        </p:grpSpPr>
        <p:sp>
          <p:nvSpPr>
            <p:cNvPr id="2" name="Rounded Rectangle 1"/>
            <p:cNvSpPr/>
            <p:nvPr/>
          </p:nvSpPr>
          <p:spPr>
            <a:xfrm>
              <a:off x="5211902" y="1655826"/>
              <a:ext cx="6589059" cy="9673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204012" y="1655826"/>
              <a:ext cx="1091484" cy="967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noFill/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5252243" y="1720231"/>
              <a:ext cx="972303" cy="83782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58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正纤黑简体" panose="020000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53197" y="1781163"/>
              <a:ext cx="537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25500" y="1809090"/>
              <a:ext cx="4943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THIÊN NHIÊN PHÂN HOÁ ĐA DẠNG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252243" y="3021386"/>
            <a:ext cx="6596949" cy="967374"/>
            <a:chOff x="5252243" y="3021386"/>
            <a:chExt cx="6596949" cy="967374"/>
          </a:xfrm>
        </p:grpSpPr>
        <p:sp>
          <p:nvSpPr>
            <p:cNvPr id="46" name="Rounded Rectangle 45"/>
            <p:cNvSpPr/>
            <p:nvPr/>
          </p:nvSpPr>
          <p:spPr>
            <a:xfrm>
              <a:off x="5260133" y="3021386"/>
              <a:ext cx="6589059" cy="9673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>
              <a:off x="5252243" y="3021386"/>
              <a:ext cx="1091484" cy="967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noFill/>
            <a:ln w="28575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5313921" y="3085791"/>
              <a:ext cx="972303" cy="83782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92D050"/>
            </a:solidFill>
            <a:ln w="158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正纤黑简体" panose="020000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08151" y="3085791"/>
              <a:ext cx="537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480454" y="3181908"/>
              <a:ext cx="4943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CÁC MIỀN ĐỊA LÍ TỰ NHIÊN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211902" y="4474359"/>
            <a:ext cx="6596949" cy="967374"/>
            <a:chOff x="5211902" y="4474359"/>
            <a:chExt cx="6596949" cy="967374"/>
          </a:xfrm>
        </p:grpSpPr>
        <p:sp>
          <p:nvSpPr>
            <p:cNvPr id="49" name="Rounded Rectangle 48"/>
            <p:cNvSpPr/>
            <p:nvPr/>
          </p:nvSpPr>
          <p:spPr>
            <a:xfrm>
              <a:off x="5219792" y="4474359"/>
              <a:ext cx="6589059" cy="9673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5211902" y="4474359"/>
              <a:ext cx="1091484" cy="967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5273580" y="4538764"/>
              <a:ext cx="972303" cy="83782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58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正纤黑简体" panose="020000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469452" y="4647427"/>
              <a:ext cx="537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III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86224" y="4634511"/>
              <a:ext cx="55147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ẢNH HƯỞNG ĐẾN PHÁT TRIỂN KT - XH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58504"/>
            <a:ext cx="12192000" cy="681463"/>
            <a:chOff x="0" y="158504"/>
            <a:chExt cx="12192000" cy="681463"/>
          </a:xfrm>
        </p:grpSpPr>
        <p:sp>
          <p:nvSpPr>
            <p:cNvPr id="4" name="TextBox 3"/>
            <p:cNvSpPr txBox="1"/>
            <p:nvPr/>
          </p:nvSpPr>
          <p:spPr>
            <a:xfrm>
              <a:off x="3429000" y="158504"/>
              <a:ext cx="4376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794248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241564" y="971446"/>
            <a:ext cx="3751729" cy="9816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8759" y="1072298"/>
            <a:ext cx="3336276" cy="7799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Bộ</a:t>
            </a:r>
            <a:endParaRPr lang="en-U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60401" y="993131"/>
            <a:ext cx="3751729" cy="9816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95853" y="1082278"/>
            <a:ext cx="3480824" cy="7799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Bộ</a:t>
            </a:r>
            <a:endParaRPr lang="en-U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2043" y="949761"/>
            <a:ext cx="3751731" cy="5562475"/>
            <a:chOff x="242043" y="949761"/>
            <a:chExt cx="3751731" cy="5562475"/>
          </a:xfrm>
        </p:grpSpPr>
        <p:sp>
          <p:nvSpPr>
            <p:cNvPr id="9" name="Rectangle 8"/>
            <p:cNvSpPr/>
            <p:nvPr/>
          </p:nvSpPr>
          <p:spPr>
            <a:xfrm>
              <a:off x="242045" y="949761"/>
              <a:ext cx="3751729" cy="981635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6685" y="1085745"/>
              <a:ext cx="3442447" cy="7799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1. </a:t>
              </a:r>
              <a:r>
                <a:rPr lang="en-US" sz="24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sz="24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Đông</a:t>
              </a:r>
              <a:r>
                <a:rPr lang="en-US" sz="24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Bộ</a:t>
              </a:r>
              <a:endParaRPr lang="en-US" sz="24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043" y="2170859"/>
              <a:ext cx="3751729" cy="197083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043" y="4381157"/>
              <a:ext cx="3751729" cy="213107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564" y="2170858"/>
            <a:ext cx="3751729" cy="197083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563" y="4381156"/>
            <a:ext cx="3751729" cy="21310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401" y="2170858"/>
            <a:ext cx="3751729" cy="197083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402" y="4381155"/>
            <a:ext cx="3751728" cy="213107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75349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45054"/>
            <a:ext cx="12192000" cy="627675"/>
            <a:chOff x="0" y="158504"/>
            <a:chExt cx="12192000" cy="627675"/>
          </a:xfrm>
        </p:grpSpPr>
        <p:sp>
          <p:nvSpPr>
            <p:cNvPr id="6" name="TextBox 5"/>
            <p:cNvSpPr txBox="1"/>
            <p:nvPr/>
          </p:nvSpPr>
          <p:spPr>
            <a:xfrm>
              <a:off x="3243262" y="158504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740460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58588" y="835059"/>
            <a:ext cx="386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Miền Bắc và Đông Bắc Bắc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52" y="1049119"/>
            <a:ext cx="4013730" cy="5607175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155342"/>
              </p:ext>
            </p:extLst>
          </p:nvPr>
        </p:nvGraphicFramePr>
        <p:xfrm>
          <a:off x="358588" y="1404978"/>
          <a:ext cx="7171765" cy="5347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7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 Bắc và Đông Bắc Bắc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1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Phạm vi lãnh thổ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390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Địa hình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2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6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Sông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ngòi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794134" y="3796563"/>
            <a:ext cx="5264379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ĐB: ĐB sông Hồng mở rộng, thung lũng sông lớn.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15352" y="4170657"/>
            <a:ext cx="44005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Ven biển: nhiều vũng vịnh, đảo và quần đảo.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7786" y="4714363"/>
            <a:ext cx="5594699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 đông lạnh sâu sắc. Do ảnh hưởng của GM Đông Bắc.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7786" y="1939509"/>
            <a:ext cx="5495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Dọc theo hữu ngạn sông Hồng và rìa phía tây nam đồng bằng Bắc Bộ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5352" y="2779017"/>
            <a:ext cx="52219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núi: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Núi thấp chiếm ưu thế.</a:t>
            </a:r>
          </a:p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núi: vòng cung, mở ra phía bắc và đông.</a:t>
            </a:r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10164" y="5346418"/>
            <a:ext cx="2717411" cy="442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Mật độ sông ngòi khá lớn.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05003" y="5718049"/>
            <a:ext cx="4477508" cy="442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Hướng sông: vòng cung, tây bắc – đông nam.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4134" y="6166388"/>
            <a:ext cx="35846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Chế độ dòng chảy phân mùa rõ rệt.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45054"/>
            <a:ext cx="12192000" cy="627675"/>
            <a:chOff x="0" y="158504"/>
            <a:chExt cx="12192000" cy="627675"/>
          </a:xfrm>
        </p:grpSpPr>
        <p:sp>
          <p:nvSpPr>
            <p:cNvPr id="6" name="TextBox 5"/>
            <p:cNvSpPr txBox="1"/>
            <p:nvPr/>
          </p:nvSpPr>
          <p:spPr>
            <a:xfrm>
              <a:off x="3271838" y="158504"/>
              <a:ext cx="4533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740460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58588" y="835059"/>
            <a:ext cx="386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Miền Bắc và Đông Bắc Bắc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52" y="1049119"/>
            <a:ext cx="4013730" cy="5607175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62010"/>
              </p:ext>
            </p:extLst>
          </p:nvPr>
        </p:nvGraphicFramePr>
        <p:xfrm>
          <a:off x="358588" y="1404977"/>
          <a:ext cx="7171765" cy="4294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93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 Bắc và Đông Bắc Bắc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8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5.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Khoáng sản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34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6. Sinh vật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52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7. Đất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57786" y="2205447"/>
            <a:ext cx="5495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Các khoáng sản chủ yếu: than, đá vôi, thiếc, chì, kẽm, khí tự nhiên...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7786" y="3305038"/>
            <a:ext cx="4919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SV gồm nhiều loài có nguồn gốc nhiệt đới và cận nhiệt.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6569" y="4101474"/>
            <a:ext cx="5264379" cy="474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Cảnh sác thiên nhiên thay đổi theo mùa.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462869" y="5811915"/>
            <a:ext cx="1718821" cy="949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2279292" y="5815001"/>
            <a:ext cx="1718821" cy="949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4297524" y="5808829"/>
            <a:ext cx="1718821" cy="9490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6113947" y="5811915"/>
            <a:ext cx="1718821" cy="9490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15352" y="4733722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Miền núi: feralit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15352" y="5112958"/>
            <a:ext cx="3561379" cy="474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Đồng bằng: phù sa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8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991" y="186303"/>
            <a:ext cx="9990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 NHIÊN MIỀN ĐÔNG BẮC VÀ ĐỒNG BẰNG BẮC BỘ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22" y="1048891"/>
            <a:ext cx="3488019" cy="224229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322" y="1048891"/>
            <a:ext cx="3488019" cy="22422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82661" y="3291189"/>
            <a:ext cx="127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Hồng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910" y="1048891"/>
            <a:ext cx="3488019" cy="221124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996825" y="3307120"/>
            <a:ext cx="259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Mỏ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than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Quảng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Ninh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34" y="3846814"/>
            <a:ext cx="3489107" cy="227023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47968" y="6211008"/>
            <a:ext cx="290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8323" y="6117048"/>
            <a:ext cx="348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đỉnh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6296" y="6167557"/>
            <a:ext cx="327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ĐB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Hồng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3846814"/>
            <a:ext cx="3522941" cy="22861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732" y="3856534"/>
            <a:ext cx="3510198" cy="226051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262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45054"/>
            <a:ext cx="12192000" cy="627675"/>
            <a:chOff x="0" y="158504"/>
            <a:chExt cx="12192000" cy="627675"/>
          </a:xfrm>
        </p:grpSpPr>
        <p:sp>
          <p:nvSpPr>
            <p:cNvPr id="6" name="TextBox 5"/>
            <p:cNvSpPr txBox="1"/>
            <p:nvPr/>
          </p:nvSpPr>
          <p:spPr>
            <a:xfrm>
              <a:off x="3557588" y="158504"/>
              <a:ext cx="4247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740460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04888" y="835059"/>
            <a:ext cx="3967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Miền Tây Bắc và Bắc Trung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52" y="1049119"/>
            <a:ext cx="4013730" cy="5607175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16701"/>
              </p:ext>
            </p:extLst>
          </p:nvPr>
        </p:nvGraphicFramePr>
        <p:xfrm>
          <a:off x="358588" y="1404979"/>
          <a:ext cx="7171765" cy="5223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78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Tây Bắc và Bắc Trung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2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Phạm vi lãnh thổ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Địa hình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9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90476" y="2010779"/>
            <a:ext cx="5495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Từ phía tây – tây nam của miền Bắc và Đông Bắc Bắc Bộ tới dãy núi Bạch Mã.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0476" y="2755749"/>
            <a:ext cx="56301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núi: 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20650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Núi xen kẽ thung lũng sông.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20650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núi tây bắc – đông nam: Hoàng Liên Sơn, Pu – đen – đinh, Pu - sam – sao.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20650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Tây Bắc: núi cao chiếm ưu thế, nhiều cao nguyên đá vôi.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20650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Bắc Trung Bộ: núi trung bình.</a:t>
            </a:r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7786" y="4725172"/>
            <a:ext cx="5264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Ven biển: 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53975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Nhiều cồn cát, đầm phá, bãi tắm đẹp.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53975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Nhiều đảo và quần đảo: Cồn Cỏ, hòn Mê, hòn Ngư...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30936" y="5823224"/>
            <a:ext cx="5594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Mùa đông ngắn và ít sâu sắc hơn do ảnh hưởng của gió mùa đông bắc giảm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60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45054"/>
            <a:ext cx="12192000" cy="627675"/>
            <a:chOff x="0" y="158504"/>
            <a:chExt cx="12192000" cy="627675"/>
          </a:xfrm>
        </p:grpSpPr>
        <p:sp>
          <p:nvSpPr>
            <p:cNvPr id="6" name="TextBox 5"/>
            <p:cNvSpPr txBox="1"/>
            <p:nvPr/>
          </p:nvSpPr>
          <p:spPr>
            <a:xfrm>
              <a:off x="3014663" y="158504"/>
              <a:ext cx="4790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740460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04891" y="835059"/>
            <a:ext cx="3967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Miền Tây Bắc và Bắc Trung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52" y="1049119"/>
            <a:ext cx="4013730" cy="5607175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378558"/>
              </p:ext>
            </p:extLst>
          </p:nvPr>
        </p:nvGraphicFramePr>
        <p:xfrm>
          <a:off x="358588" y="1404977"/>
          <a:ext cx="7171765" cy="5025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20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Tây Bắc và Bắc Trung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38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4. Sông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ngòi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5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5.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Khoáng sản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4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6. Sinh vật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742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7. Đất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12879" y="1929609"/>
            <a:ext cx="5542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Sông ngòi hướng TB - ĐN. Một số sông ở Bắc Trung Bộ có hướng tây – đông.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3506" y="2669122"/>
            <a:ext cx="59921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Chế độ nước sông trùng với chế độ mưa.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83506" y="3017948"/>
            <a:ext cx="5264379" cy="442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Mùa lũ chậm dần từ TB xuống BTB.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3215" y="3623971"/>
            <a:ext cx="550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Các khoáng sản chủ yếu: sắt, crôm, ti tan, apatit, vật liệu xây dựng...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3215" y="5465624"/>
            <a:ext cx="35613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Miền núi: Feralit có mùn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45257" y="4532653"/>
            <a:ext cx="5477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SV phong phú, rừng còn diện tích lớn ở nhiều nơi thuộc Tây Bắc và Bắc Trung Bộ.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53215" y="5878383"/>
            <a:ext cx="40365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Đồng bằng: phù sa pha cát. 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17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5" grpId="0"/>
      <p:bldP spid="16" grpId="0"/>
      <p:bldP spid="18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991" y="186303"/>
            <a:ext cx="9990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 NHIÊN MIỀN TÂY BẮC VÀ BẮC TRUNG BỘ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3" y="1048891"/>
            <a:ext cx="3489107" cy="22422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7102" y="3338169"/>
            <a:ext cx="403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Phan-xi-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phăng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127" y="1048891"/>
            <a:ext cx="3489107" cy="22422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12763" y="3338169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Giang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221" y="1048891"/>
            <a:ext cx="3489107" cy="22422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059408" y="3338169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Sầm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33" y="3953456"/>
            <a:ext cx="3489107" cy="22422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529630" y="6225033"/>
            <a:ext cx="1507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Đà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2763" y="6209222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Quặng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sắt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9408" y="6209222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126" y="3799834"/>
            <a:ext cx="3489107" cy="23959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219" y="3953435"/>
            <a:ext cx="3489109" cy="222262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93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45054"/>
            <a:ext cx="12192000" cy="627675"/>
            <a:chOff x="0" y="158504"/>
            <a:chExt cx="12192000" cy="627675"/>
          </a:xfrm>
        </p:grpSpPr>
        <p:sp>
          <p:nvSpPr>
            <p:cNvPr id="6" name="TextBox 5"/>
            <p:cNvSpPr txBox="1"/>
            <p:nvPr/>
          </p:nvSpPr>
          <p:spPr>
            <a:xfrm>
              <a:off x="3743325" y="158504"/>
              <a:ext cx="40617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740460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64816" y="902294"/>
            <a:ext cx="4047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Miền Nam Trung Bộ và Nam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076771"/>
              </p:ext>
            </p:extLst>
          </p:nvPr>
        </p:nvGraphicFramePr>
        <p:xfrm>
          <a:off x="358588" y="1606684"/>
          <a:ext cx="7171765" cy="4995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48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1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Phạm vi lãnh thổ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20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Địa hình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60529" y="2509220"/>
            <a:ext cx="54955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Từ dãy núi Bạch Mã trở vào Nam.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5910" y="3279753"/>
            <a:ext cx="5630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núi, cao nguyêm: Gồm các khối núi cổ, cao nguyên ba dan.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476" y="4104594"/>
            <a:ext cx="56528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đồng bằng: 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20650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ven biển Nam Trung Bộ nhỏ hẹp, bị chia cắt.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20650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châu thổ Nam Bộ bằng phẳng và rộng lớn, ĐB phù sa cổ Đông Nam Bộ.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5910" y="5661943"/>
            <a:ext cx="5594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Ven biển: Vùng biển rộng lớn, địa hình đa dạng: bờ biển mài mòn, vịnh biển sâu, nhiều đảo, quần đảo.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12" y="871140"/>
            <a:ext cx="4082053" cy="575760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55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45054"/>
            <a:ext cx="12192000" cy="627675"/>
            <a:chOff x="0" y="158504"/>
            <a:chExt cx="12192000" cy="627675"/>
          </a:xfrm>
        </p:grpSpPr>
        <p:sp>
          <p:nvSpPr>
            <p:cNvPr id="6" name="TextBox 5"/>
            <p:cNvSpPr txBox="1"/>
            <p:nvPr/>
          </p:nvSpPr>
          <p:spPr>
            <a:xfrm>
              <a:off x="3657600" y="158504"/>
              <a:ext cx="414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740460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64816" y="1023317"/>
            <a:ext cx="4047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Miền Nam Trung Bộ và Nam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893379"/>
              </p:ext>
            </p:extLst>
          </p:nvPr>
        </p:nvGraphicFramePr>
        <p:xfrm>
          <a:off x="358588" y="1593237"/>
          <a:ext cx="7171765" cy="4802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78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78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4. Sông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ngòi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9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5. Khoáng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sản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13218" y="2198746"/>
            <a:ext cx="54955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mang tính chất cận xích đạo gió mùa.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4588" y="2597267"/>
            <a:ext cx="56301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Nhiệt độ TB năm cao, biên độ nhiệt năm nhỏ.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4588" y="3046439"/>
            <a:ext cx="56528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Có 2 mùa mưa – khô rõ rệt.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3675" y="3477326"/>
            <a:ext cx="5594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Thiên nhiên có sự đối lập giữa 2 sườn Đông – Tây của Trường Sơn Nam.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12" y="871140"/>
            <a:ext cx="4082053" cy="575760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891897" y="4411275"/>
            <a:ext cx="54955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Mạng lưới sông ngòi khá dày đặc.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1897" y="4791226"/>
            <a:ext cx="54955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Chế độ dòng chảy phân mùa sâu sắc.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3675" y="5428100"/>
            <a:ext cx="5533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Một số khoáng sản có trữ lượng lớn: dầu mỏ, khí tự nhiên ở thềm lục địa phía Nam, bô - xít ở Tây Nguyên...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  <p:bldP spid="15" grpId="0"/>
      <p:bldP spid="1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45054"/>
            <a:ext cx="12192000" cy="627675"/>
            <a:chOff x="0" y="158504"/>
            <a:chExt cx="12192000" cy="627675"/>
          </a:xfrm>
        </p:grpSpPr>
        <p:sp>
          <p:nvSpPr>
            <p:cNvPr id="6" name="TextBox 5"/>
            <p:cNvSpPr txBox="1"/>
            <p:nvPr/>
          </p:nvSpPr>
          <p:spPr>
            <a:xfrm>
              <a:off x="3571875" y="158504"/>
              <a:ext cx="4233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740460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64817" y="835059"/>
            <a:ext cx="4047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</a:t>
            </a:r>
            <a:r>
              <a:rPr lang="it-IT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Miền Nam Trung Bộ và Nam Bộ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089019"/>
              </p:ext>
            </p:extLst>
          </p:nvPr>
        </p:nvGraphicFramePr>
        <p:xfrm>
          <a:off x="358588" y="1404976"/>
          <a:ext cx="7171765" cy="4256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4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1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6. Sinh vật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6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7. Đất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12879" y="2359473"/>
            <a:ext cx="5542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Tài nguyên sinh vật đặc trưng là rừng cận xích đạo gió mùa, các loại cây họ dầu và nhiều loài thú lớn.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3215" y="3175611"/>
            <a:ext cx="550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Xuất hiện kiểu rừng rụng lá, nửa rụng lá, rừng ngập mặn.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71144" y="4820759"/>
            <a:ext cx="55023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Đất ba dan, đất phù sa ngọt, đất phù sa pha cát...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12" y="871140"/>
            <a:ext cx="4082053" cy="57576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462869" y="5811915"/>
            <a:ext cx="1718821" cy="9490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2279292" y="5815001"/>
            <a:ext cx="1718821" cy="9490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4297524" y="5808829"/>
            <a:ext cx="1718821" cy="9490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27144" b="17640"/>
          <a:stretch/>
        </p:blipFill>
        <p:spPr>
          <a:xfrm>
            <a:off x="6113947" y="5811915"/>
            <a:ext cx="1718821" cy="9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366682"/>
            <a:ext cx="12192000" cy="1694330"/>
            <a:chOff x="0" y="2366682"/>
            <a:chExt cx="12192000" cy="1694330"/>
          </a:xfrm>
        </p:grpSpPr>
        <p:sp>
          <p:nvSpPr>
            <p:cNvPr id="2" name="Rectangle 1"/>
            <p:cNvSpPr/>
            <p:nvPr/>
          </p:nvSpPr>
          <p:spPr>
            <a:xfrm>
              <a:off x="0" y="2366682"/>
              <a:ext cx="12192000" cy="1694330"/>
            </a:xfrm>
            <a:prstGeom prst="rect">
              <a:avLst/>
            </a:prstGeom>
            <a:solidFill>
              <a:schemeClr val="tx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1027" y="2752182"/>
              <a:ext cx="806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I. THIÊN NHIÊN PHÂN HOÁ ĐA DẠNG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87723" y="2528047"/>
              <a:ext cx="11416553" cy="1371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429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991" y="186303"/>
            <a:ext cx="9990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 NHIÊN MIỀN NAM TRUNG BỘ VÀ NAM BỘ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3" y="1048890"/>
            <a:ext cx="3489107" cy="227157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6535" y="3320467"/>
            <a:ext cx="182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Bạch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Mã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2763" y="3338169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dan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59408" y="3338169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Bô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xít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5999" y="6225033"/>
            <a:ext cx="22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tràm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3222" y="6225033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sa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9408" y="6209222"/>
            <a:ext cx="21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574" y="1066592"/>
            <a:ext cx="3489107" cy="22715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02" y="1062537"/>
            <a:ext cx="3489107" cy="22715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446" y="3907902"/>
            <a:ext cx="3489107" cy="2289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575" y="3943180"/>
            <a:ext cx="3540772" cy="2289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33" y="3907902"/>
            <a:ext cx="3489107" cy="228928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055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151" y="199951"/>
            <a:ext cx="1138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III. ẢNH HƯỞNG CỦA SỰ PHÂN HOÁ THIÊN NHIÊN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ĐẾN PHÁT TRIỂN KT - XH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151" y="1083001"/>
            <a:ext cx="4489692" cy="55147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11418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6973133" y="1083001"/>
            <a:ext cx="4489692" cy="55147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5303520" y="2968283"/>
            <a:ext cx="1448972" cy="101287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3545" y="1308295"/>
            <a:ext cx="1575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THUẬN LỢI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30188" y="1193408"/>
            <a:ext cx="1575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KHÓ KHĂN</a:t>
            </a:r>
          </a:p>
        </p:txBody>
      </p:sp>
      <p:sp>
        <p:nvSpPr>
          <p:cNvPr id="9" name="Rectangle 8"/>
          <p:cNvSpPr/>
          <p:nvPr/>
        </p:nvSpPr>
        <p:spPr>
          <a:xfrm>
            <a:off x="847313" y="2049656"/>
            <a:ext cx="4014914" cy="93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90170" algn="l"/>
              </a:tabLs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313" y="3095430"/>
            <a:ext cx="3994731" cy="93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90170" algn="l"/>
              </a:tabLs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442" y="4246737"/>
            <a:ext cx="401491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90170" algn="l"/>
              </a:tabLs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2089" y="2068757"/>
            <a:ext cx="397177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90170" algn="l"/>
              </a:tabLs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61151" y="4172215"/>
            <a:ext cx="4023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kiện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đòi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chức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thổ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1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710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2439" y="2062483"/>
            <a:ext cx="7681911" cy="572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Câu 1:</a:t>
            </a:r>
            <a:r>
              <a:rPr lang="vi-VN" sz="3200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Đây là đặc điểm tự nhiên vùng lãnh thổ phía Bắc.</a:t>
            </a:r>
            <a:endParaRPr lang="en-US" sz="32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6790" y="2898097"/>
            <a:ext cx="4913211" cy="2430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Khí hậu cận xích đạo gió mùa.	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Nhiệt độ TN năm cao trên 25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Có 2 mùa: mùa khô – mùa mưa.	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Có 2 mùa: mùa đông – mùa hạ.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44353" y="4714875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46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710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196" y="1917558"/>
            <a:ext cx="589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2: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Khí hậu vùng lãnh thổ phía Nam có 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25439" y="2652772"/>
            <a:ext cx="547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biên độ nhiệt năm nhỏ, dưới 10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biên độ nhiệt năm lớn, trên 20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nhiệt độ trung bình năm trên 20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tổng số giờ nắng dưới 2.000 giờ.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84584" y="2731167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94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710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2439" y="2062483"/>
            <a:ext cx="6102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3: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Đai ôn đới gió mùa trên núi có độ cao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6790" y="2898097"/>
            <a:ext cx="49132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dưới 1000m.		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từ 1000m – 2000m.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dưới 2600m.		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trên 2600m.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26631" y="4460543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79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710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4494687" y="1761902"/>
            <a:ext cx="69704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4: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Đai cận nhiệt đới gió mùa trên núi có đặc điểm nào sau đây?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7083" y="3112857"/>
            <a:ext cx="66680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Nhiệt độ TB năm dưới 15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	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Lượng mưa và độ ẩm thay đổi.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Lượng mưa và độ ẩm tăng lên.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Độ ẩm cao, tốc độ gió mạnh.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85980" y="4189967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4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710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2439" y="2062483"/>
            <a:ext cx="707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5: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Kiểu thảm thực vật chủ yếu của đai nhiệt đới ẩm gió mùa là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5717" y="3308690"/>
            <a:ext cx="49132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ôn đới.	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xích đạo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	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cận nhiệt đới.	</a:t>
            </a: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nhiệt đới ẩm.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51179" y="4854762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7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710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2439" y="2062483"/>
            <a:ext cx="707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6: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Miền Bắc và Đông Bắc Bắc Bộ có đặc điểm khí hậu nào sau đây?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1318" y="3308690"/>
            <a:ext cx="66831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Biên độ nhiệt cao, có 2 mùa khô và mưa.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Mùa đông lạnh nhất và kéo dài nhất cả nước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Mùa đông đến muộn và kết thúc sớm.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Khí hậu mang tính chất cận xích đạo gió mùa.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352369" y="3823710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78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710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2439" y="2062483"/>
            <a:ext cx="707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7: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Đây là đặc điểm địa hình Miền Tây Bắc và Bắc Trung Bộ.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9919" y="3308690"/>
            <a:ext cx="66966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Cao nhất cả nước, địa hình lòng chảo.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Địa hình lòng chảo, chủ yếu núi thấp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Chủ yếu núi thấp, hướng tây bắc – đông nam.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Chủ yếu núi thấp, hướng vòng cung.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605720" y="3367273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7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6" y="1725922"/>
            <a:ext cx="5715000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6" y="363307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4542948" y="2063131"/>
            <a:ext cx="707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8: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Miền Nam Trung Bộ và Nam Bộ có đặc điểm nào sau đây?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8517" y="3308690"/>
            <a:ext cx="66691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Địa hình cac –xtơ có diện tích lớn và độc đáo.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Cao ở Tây Bắc, thấp dần về phía đông nam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Gồm các sơn nguyên, cao nguyên ba dan.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Ven biển có địa hình bồi tụ - mài mòn.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793979" y="4339741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08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058" y="67235"/>
            <a:ext cx="597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THIÊN NHIÊN PHÂN HOÁ ĐA DẠNG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430808"/>
            <a:ext cx="12192000" cy="588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84946" y="1064996"/>
            <a:ext cx="3086100" cy="1021976"/>
            <a:chOff x="302558" y="2635624"/>
            <a:chExt cx="3086100" cy="1021976"/>
          </a:xfrm>
        </p:grpSpPr>
        <p:sp>
          <p:nvSpPr>
            <p:cNvPr id="24" name="Rounded Rectangle 23"/>
            <p:cNvSpPr/>
            <p:nvPr/>
          </p:nvSpPr>
          <p:spPr>
            <a:xfrm>
              <a:off x="484094" y="2823882"/>
              <a:ext cx="2904564" cy="833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 HOÁ BẮC - NAM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02558" y="2635624"/>
              <a:ext cx="632012" cy="60511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82" y="2272034"/>
            <a:ext cx="2901948" cy="3804234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4443133" y="950695"/>
            <a:ext cx="3095065" cy="1147482"/>
            <a:chOff x="4273923" y="2662518"/>
            <a:chExt cx="3095065" cy="1147482"/>
          </a:xfrm>
        </p:grpSpPr>
        <p:sp>
          <p:nvSpPr>
            <p:cNvPr id="36" name="Rounded Rectangle 35"/>
            <p:cNvSpPr/>
            <p:nvPr/>
          </p:nvSpPr>
          <p:spPr>
            <a:xfrm>
              <a:off x="4464424" y="2976282"/>
              <a:ext cx="2904564" cy="833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 HOÁ ĐÔNG - TÂY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4273923" y="2662518"/>
              <a:ext cx="632012" cy="61856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128748" y="905871"/>
            <a:ext cx="3220570" cy="1181101"/>
            <a:chOff x="8128748" y="2628899"/>
            <a:chExt cx="3220570" cy="1181101"/>
          </a:xfrm>
        </p:grpSpPr>
        <p:sp>
          <p:nvSpPr>
            <p:cNvPr id="39" name="Rounded Rectangle 38"/>
            <p:cNvSpPr/>
            <p:nvPr/>
          </p:nvSpPr>
          <p:spPr>
            <a:xfrm>
              <a:off x="8444754" y="2976282"/>
              <a:ext cx="2904564" cy="833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 HOÁ THEO ĐỘ CAO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8128748" y="2628899"/>
              <a:ext cx="632012" cy="61856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3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754" y="2326996"/>
            <a:ext cx="2904564" cy="37492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25060" r="72"/>
          <a:stretch/>
        </p:blipFill>
        <p:spPr>
          <a:xfrm>
            <a:off x="4633634" y="2275230"/>
            <a:ext cx="2927979" cy="380797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95491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6824" y="672354"/>
            <a:ext cx="10609729" cy="313038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55485" y="1726033"/>
            <a:ext cx="9681029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  <a:endParaRPr lang="en-US" sz="3200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3464" y="913726"/>
            <a:ext cx="359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THỬ THÁCH CHO EM</a:t>
            </a:r>
          </a:p>
        </p:txBody>
      </p:sp>
    </p:spTree>
    <p:extLst>
      <p:ext uri="{BB962C8B-B14F-4D97-AF65-F5344CB8AC3E}">
        <p14:creationId xmlns:p14="http://schemas.microsoft.com/office/powerpoint/2010/main" val="15388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80" y="5467015"/>
            <a:ext cx="992575" cy="99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1" y="3357193"/>
            <a:ext cx="1087410" cy="108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23" y="113572"/>
            <a:ext cx="4292085" cy="649222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7738226" y="2227470"/>
            <a:ext cx="4356877" cy="179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12452" y="1688408"/>
            <a:ext cx="9087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PHÍA BẮC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0041" y="2415168"/>
            <a:ext cx="10303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PHÍA 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9030" y="215790"/>
            <a:ext cx="3713837" cy="549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</a:pPr>
            <a:r>
              <a:rPr lang="it-IT" sz="2800" b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1. PHÂN HÓA THEO BẮC - NAM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162952"/>
              </p:ext>
            </p:extLst>
          </p:nvPr>
        </p:nvGraphicFramePr>
        <p:xfrm>
          <a:off x="156587" y="803642"/>
          <a:ext cx="7427554" cy="5887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64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 tự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Phần lãnh thổ phía Bắc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(Từ 16</a:t>
                      </a:r>
                      <a:r>
                        <a:rPr lang="it-IT" sz="2400" baseline="30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0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 trở ra Bắc)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0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50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Hệ sinh thái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849313" y="1718715"/>
            <a:ext cx="5521486" cy="847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đặc trưng là nhiệt đới ẩm gió mùa có 1 mùa đông lạnh.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49313" y="2480029"/>
            <a:ext cx="3228769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Mùa hạ nóng ẩm mưa nhiều.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9313" y="2860562"/>
            <a:ext cx="3480440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TB năm cao trên 20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9525" y="3232645"/>
            <a:ext cx="3746538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Có 2 – 3 tháng nhiệt độ dưới 18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45992" y="3640365"/>
            <a:ext cx="3748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Biên độ nhiệt trung bình năm lớn.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44120" y="4230900"/>
            <a:ext cx="4413388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HST tiêu biểu là rừng nhiệt đới gió mùa. 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68874" y="4604385"/>
            <a:ext cx="5391735" cy="847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Mùa đông nhiều loài rụng lá, mùa hạ cây cối phát triển xanh tốt.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0621" y="5318066"/>
            <a:ext cx="5521486" cy="847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Thành phần loài: nhiệt đới chiếm ưu thế, ngoài ra còn có loài cận nhiệt và ôn đới.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10621" y="6086724"/>
            <a:ext cx="4623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ĐB trồng được cây vụ đông vào mùa đông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80" y="5467015"/>
            <a:ext cx="992575" cy="99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1" y="3357193"/>
            <a:ext cx="1087410" cy="108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23" y="113572"/>
            <a:ext cx="4292085" cy="649222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7738226" y="2227470"/>
            <a:ext cx="4356877" cy="179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12452" y="1688408"/>
            <a:ext cx="9087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PHÍA BẮC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0041" y="2415168"/>
            <a:ext cx="10303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PHÍA NAM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689159"/>
              </p:ext>
            </p:extLst>
          </p:nvPr>
        </p:nvGraphicFramePr>
        <p:xfrm>
          <a:off x="156587" y="803642"/>
          <a:ext cx="7427554" cy="5887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64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 tự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Phần lãnh thổ phía Nam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(Từ 16</a:t>
                      </a:r>
                      <a:r>
                        <a:rPr lang="it-IT" sz="2400" baseline="30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0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 trở vào Nam)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0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50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Hệ sinh thái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29059" y="2005227"/>
            <a:ext cx="552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đặc trưng là cận xích đạo gió mùa.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9059" y="2535913"/>
            <a:ext cx="5288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Nóng quanh năm, nhiệt độ TB năm cao trên 25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0621" y="3010510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Biên độ nhiệt trung bình năm nhỏ.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10621" y="3498039"/>
            <a:ext cx="3547766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Có 2 mùa: mùa khô – mùa mưa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59378" y="4326463"/>
            <a:ext cx="4742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HST tiêu biểu là rừng cận xích đạo gió mùa.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9378" y="4829872"/>
            <a:ext cx="539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Trong rừng xuất hiện các loài cây chịu hạn, rụng lá vào mùa khô.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29059" y="5660870"/>
            <a:ext cx="552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Một số nơi hình thành rừng thưa nhiệt đới khô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23074" y="6087707"/>
            <a:ext cx="4429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Cảnh sắc thiên nhiên thay đổi theo mùa.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5E8AC84-68B7-0C1E-4185-AD2CE2B6D737}"/>
              </a:ext>
            </a:extLst>
          </p:cNvPr>
          <p:cNvSpPr/>
          <p:nvPr/>
        </p:nvSpPr>
        <p:spPr>
          <a:xfrm>
            <a:off x="1939030" y="215790"/>
            <a:ext cx="3713837" cy="549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</a:pPr>
            <a:r>
              <a:rPr lang="it-IT" sz="2800" b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1. PHÂN HÓA THEO BẮC - NAM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  <p:bldP spid="19" grpId="0"/>
      <p:bldP spid="2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4812" y="1075765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9482" y="208599"/>
            <a:ext cx="872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HÌNH ẢNH CHỨNG MINH SỰ PHÂN HOÁ THEO CHIỀU BẮC - NAM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172" y="1388967"/>
            <a:ext cx="2412347" cy="19862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95" y="1388966"/>
            <a:ext cx="2412347" cy="19862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753" y="1388965"/>
            <a:ext cx="2412347" cy="19862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618" y="1388966"/>
            <a:ext cx="2412347" cy="198624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" y="1905034"/>
            <a:ext cx="88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MIỀN BẮC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4812" y="3970800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4800069"/>
            <a:ext cx="88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MIỀN NAM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17" y="4259631"/>
            <a:ext cx="2412347" cy="20041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894" y="4273076"/>
            <a:ext cx="2415951" cy="1977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6012" y="4286522"/>
            <a:ext cx="2420507" cy="1977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754" y="4259631"/>
            <a:ext cx="2468136" cy="199072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881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4812" y="1075765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9482" y="208599"/>
            <a:ext cx="872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HÌNH ẢNH CHỨNG MINH SỰ PHÂN HOÁ THEO CHIỀU BẮC -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1905034"/>
            <a:ext cx="88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MIỀN BẮC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4812" y="3970800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4800069"/>
            <a:ext cx="88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MIỀN NAM</a:t>
            </a:r>
          </a:p>
        </p:txBody>
      </p:sp>
      <p:pic>
        <p:nvPicPr>
          <p:cNvPr id="15" name="Picture 4" descr="UpNhAnHdotC0M2008111531946nzm2zdu0mm13070">
            <a:extLst>
              <a:ext uri="{FF2B5EF4-FFF2-40B4-BE49-F238E27FC236}">
                <a16:creationId xmlns:a16="http://schemas.microsoft.com/office/drawing/2014/main" id="{0D5F092F-6B24-4EA9-B099-417C4506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744" y="1443593"/>
            <a:ext cx="2281160" cy="192503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img_14231">
            <a:extLst>
              <a:ext uri="{FF2B5EF4-FFF2-40B4-BE49-F238E27FC236}">
                <a16:creationId xmlns:a16="http://schemas.microsoft.com/office/drawing/2014/main" id="{9B84CD2B-A0E3-4750-9E90-4D282B5F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93" y="1443593"/>
            <a:ext cx="2281160" cy="192502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r5b">
            <a:extLst>
              <a:ext uri="{FF2B5EF4-FFF2-40B4-BE49-F238E27FC236}">
                <a16:creationId xmlns:a16="http://schemas.microsoft.com/office/drawing/2014/main" id="{BBAB04A7-3D91-40EF-A764-36311331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94" y="1426353"/>
            <a:ext cx="2281160" cy="188065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Hình ảnh 21">
            <a:extLst>
              <a:ext uri="{FF2B5EF4-FFF2-40B4-BE49-F238E27FC236}">
                <a16:creationId xmlns:a16="http://schemas.microsoft.com/office/drawing/2014/main" id="{C51653AF-8178-41E4-829F-EE21F4A027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845"/>
          <a:stretch/>
        </p:blipFill>
        <p:spPr>
          <a:xfrm>
            <a:off x="1739845" y="1443593"/>
            <a:ext cx="2281160" cy="18769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Picture 2" descr="387">
            <a:extLst>
              <a:ext uri="{FF2B5EF4-FFF2-40B4-BE49-F238E27FC236}">
                <a16:creationId xmlns:a16="http://schemas.microsoft.com/office/drawing/2014/main" id="{97D3A609-F1D7-4477-903C-F340E1E9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73" y="4373778"/>
            <a:ext cx="2235602" cy="1806687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xishuang-voi%20r%C6%B0%CC%80ng">
            <a:extLst>
              <a:ext uri="{FF2B5EF4-FFF2-40B4-BE49-F238E27FC236}">
                <a16:creationId xmlns:a16="http://schemas.microsoft.com/office/drawing/2014/main" id="{15B369A7-A052-4F62-842C-8B3CD934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46" y="4375052"/>
            <a:ext cx="2281160" cy="186341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ình ảnh 6">
            <a:extLst>
              <a:ext uri="{FF2B5EF4-FFF2-40B4-BE49-F238E27FC236}">
                <a16:creationId xmlns:a16="http://schemas.microsoft.com/office/drawing/2014/main" id="{8AAD7D82-23FB-4D4C-A29D-ADF30F200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742" y="4348331"/>
            <a:ext cx="2281162" cy="18575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Hình ảnh 19">
            <a:extLst>
              <a:ext uri="{FF2B5EF4-FFF2-40B4-BE49-F238E27FC236}">
                <a16:creationId xmlns:a16="http://schemas.microsoft.com/office/drawing/2014/main" id="{065897FD-0149-4C80-9B40-08C5CA9AE6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76"/>
          <a:stretch/>
        </p:blipFill>
        <p:spPr>
          <a:xfrm>
            <a:off x="9348582" y="4292647"/>
            <a:ext cx="2292271" cy="193813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120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94" y="113573"/>
            <a:ext cx="4292085" cy="649222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7740994" y="2254050"/>
            <a:ext cx="4356877" cy="179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618323" y="1688408"/>
            <a:ext cx="9087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PHÍA BẮC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5912" y="2415168"/>
            <a:ext cx="10303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PHÍA 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105743" y="215790"/>
            <a:ext cx="3380413" cy="665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</a:pPr>
            <a:r>
              <a:rPr lang="it-IT" sz="36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MỞ RỘNG KIẾN THỨC</a:t>
            </a:r>
            <a:endParaRPr lang="en-US" sz="36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271" y="1564410"/>
            <a:ext cx="6108024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Nguyên nhân dẫn đến sự phân hoá theo chiều Bắc – Nam?</a:t>
            </a:r>
            <a:endParaRPr lang="en-US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0271" y="3117639"/>
            <a:ext cx="6108024" cy="22342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2803" y="3530515"/>
            <a:ext cx="55055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Đặc điểm lãnh thổ trải dài trên nhiều vĩ tuyến.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2803" y="4564657"/>
            <a:ext cx="3618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Ảnh hưởng của gió mùa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19" y="4235831"/>
            <a:ext cx="1880520" cy="1121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9" y="120614"/>
            <a:ext cx="1387578" cy="12850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16" y="5440769"/>
            <a:ext cx="1403110" cy="1403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378" y="5454890"/>
            <a:ext cx="1403110" cy="1403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040" y="5469011"/>
            <a:ext cx="1403110" cy="14031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702" y="5483132"/>
            <a:ext cx="1403110" cy="14031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364" y="5497253"/>
            <a:ext cx="1403110" cy="14031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26" y="5511374"/>
            <a:ext cx="1403110" cy="14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2728</Words>
  <Application>Microsoft Office PowerPoint</Application>
  <PresentationFormat>Màn hình rộng</PresentationFormat>
  <Paragraphs>336</Paragraphs>
  <Slides>40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40</vt:i4>
      </vt:variant>
    </vt:vector>
  </HeadingPairs>
  <TitlesOfParts>
    <vt:vector size="45" baseType="lpstr">
      <vt:lpstr>Arial</vt:lpstr>
      <vt:lpstr>Bahnschrift Condensed</vt:lpstr>
      <vt:lpstr>Calibri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Tuyến Võ</cp:lastModifiedBy>
  <cp:revision>400</cp:revision>
  <dcterms:created xsi:type="dcterms:W3CDTF">2024-06-20T22:03:02Z</dcterms:created>
  <dcterms:modified xsi:type="dcterms:W3CDTF">2024-10-27T12:48:48Z</dcterms:modified>
</cp:coreProperties>
</file>